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2"/>
  </p:notesMasterIdLst>
  <p:sldIdLst>
    <p:sldId id="256" r:id="rId2"/>
    <p:sldId id="258" r:id="rId3"/>
    <p:sldId id="260" r:id="rId4"/>
    <p:sldId id="268" r:id="rId5"/>
    <p:sldId id="265" r:id="rId6"/>
    <p:sldId id="266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5"/>
    <p:restoredTop sz="94698"/>
  </p:normalViewPr>
  <p:slideViewPr>
    <p:cSldViewPr snapToGrid="0">
      <p:cViewPr>
        <p:scale>
          <a:sx n="117" d="100"/>
          <a:sy n="117" d="100"/>
        </p:scale>
        <p:origin x="14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79A9A-A8F6-B14E-8294-6EA0EBAEB1F0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C8531-BFF8-1A4D-87E9-F3F2DF7F5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21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102" y="808522"/>
            <a:ext cx="6966072" cy="2217539"/>
          </a:xfrm>
        </p:spPr>
        <p:txBody>
          <a:bodyPr anchor="t">
            <a:noAutofit/>
          </a:bodyPr>
          <a:lstStyle>
            <a:lvl1pPr algn="l">
              <a:defRPr sz="495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102" y="3341716"/>
            <a:ext cx="6966072" cy="1076498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CFF6-C3E8-EC43-BC05-4E78AA609ECE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7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58146-CC12-2248-B3F4-86CA6C898DC3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4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818536"/>
            <a:ext cx="1628775" cy="371502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818536"/>
            <a:ext cx="6199005" cy="371502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4FD0-3311-3049-85B5-BF8102B0AC8D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8540854" y="888904"/>
            <a:ext cx="603146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0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CFE-B0ED-E64C-A5C1-F9C66C971FE1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5" y="824345"/>
            <a:ext cx="6954195" cy="2604656"/>
          </a:xfrm>
        </p:spPr>
        <p:txBody>
          <a:bodyPr anchor="t">
            <a:normAutofit/>
          </a:bodyPr>
          <a:lstStyle>
            <a:lvl1pPr>
              <a:defRPr sz="3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204" y="3429000"/>
            <a:ext cx="6954197" cy="990601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7C48C-12EB-8044-AD91-732E99018383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02" y="816102"/>
            <a:ext cx="7417550" cy="9706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1639" y="1830426"/>
            <a:ext cx="3631129" cy="2850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30427"/>
            <a:ext cx="3604502" cy="2850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59F-A9A2-DC4D-B048-EB0AE8D2EB4F}" type="datetime1">
              <a:rPr lang="fr-FR" smtClean="0"/>
              <a:t>19/12/2024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6" y="813250"/>
            <a:ext cx="7462091" cy="6291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067" y="1442393"/>
            <a:ext cx="3612356" cy="62914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500" b="1" cap="all" spc="7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067" y="2119344"/>
            <a:ext cx="3612356" cy="25229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1612" y="1442393"/>
            <a:ext cx="3618685" cy="62914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500" b="1" cap="all" spc="7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1612" y="2119344"/>
            <a:ext cx="3618685" cy="2522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547A-A34A-D64A-AF47-CF65B4ECE133}" type="datetime1">
              <a:rPr lang="fr-FR" smtClean="0"/>
              <a:t>19/12/2024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6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DEC8-44B1-DE4C-9A7A-A29891331CBC}" type="datetime1">
              <a:rPr lang="fr-FR" smtClean="0"/>
              <a:t>19/12/2024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7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3D64-7771-F642-9425-4B6A5EDDB3A0}" type="datetime1">
              <a:rPr lang="fr-FR" smtClean="0"/>
              <a:t>19/12/2024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5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5" y="820836"/>
            <a:ext cx="2839395" cy="1165772"/>
          </a:xfrm>
        </p:spPr>
        <p:txBody>
          <a:bodyPr anchor="t">
            <a:normAutofit/>
          </a:bodyPr>
          <a:lstStyle>
            <a:lvl1pPr>
              <a:defRPr sz="21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5" y="692017"/>
            <a:ext cx="4114502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205" y="2025941"/>
            <a:ext cx="2839395" cy="23758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E8D4-B2EC-A04A-9DF0-E7C8A822F7B8}" type="datetime1">
              <a:rPr lang="fr-FR" smtClean="0"/>
              <a:t>19/12/2024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5" y="822960"/>
            <a:ext cx="2839395" cy="1169805"/>
          </a:xfrm>
        </p:spPr>
        <p:txBody>
          <a:bodyPr anchor="t">
            <a:normAutofit/>
          </a:bodyPr>
          <a:lstStyle>
            <a:lvl1pPr>
              <a:defRPr sz="21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3375" y="857250"/>
            <a:ext cx="4114800" cy="34290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205" y="2023110"/>
            <a:ext cx="2839395" cy="232006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CE1BE-F484-2D46-A1CE-48858717E11A}" type="datetime1">
              <a:rPr lang="fr-FR" smtClean="0"/>
              <a:t>19/12/2024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6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02" y="817684"/>
            <a:ext cx="7442073" cy="970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102" y="1835833"/>
            <a:ext cx="7442073" cy="287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792266"/>
            <a:ext cx="27714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fld id="{21C490A5-4529-9047-A619-E4D4129EADFA}" type="datetime1">
              <a:rPr lang="fr-FR" smtClean="0"/>
              <a:t>19/12/2024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8205" y="4792266"/>
            <a:ext cx="33251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7393" y="4792266"/>
            <a:ext cx="7052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888904"/>
            <a:ext cx="603146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3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Neue Haas Grotesk Text Pro" panose="020B0504020202020204" pitchFamily="34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-171450" algn="l" defTabSz="685800" rtl="0" eaLnBrk="1" latinLnBrk="0" hangingPunct="1">
        <a:lnSpc>
          <a:spcPct val="130000"/>
        </a:lnSpc>
        <a:spcBef>
          <a:spcPts val="375"/>
        </a:spcBef>
        <a:buFont typeface="Neue Haas Grotesk Text Pro" panose="020B0504020202020204" pitchFamily="34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71450" algn="l" defTabSz="685800" rtl="0" eaLnBrk="1" latinLnBrk="0" hangingPunct="1">
        <a:lnSpc>
          <a:spcPct val="130000"/>
        </a:lnSpc>
        <a:spcBef>
          <a:spcPts val="375"/>
        </a:spcBef>
        <a:buFont typeface="Neue Haas Grotesk Text Pro" panose="020B05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71450" algn="l" defTabSz="685800" rtl="0" eaLnBrk="1" latinLnBrk="0" hangingPunct="1">
        <a:lnSpc>
          <a:spcPct val="130000"/>
        </a:lnSpc>
        <a:spcBef>
          <a:spcPts val="375"/>
        </a:spcBef>
        <a:buFont typeface="Neue Haas Grotesk Text Pro" panose="020B0504020202020204" pitchFamily="34" charset="0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71450" algn="l" defTabSz="685800" rtl="0" eaLnBrk="1" latinLnBrk="0" hangingPunct="1">
        <a:lnSpc>
          <a:spcPct val="130000"/>
        </a:lnSpc>
        <a:spcBef>
          <a:spcPts val="375"/>
        </a:spcBef>
        <a:buFont typeface="Neue Haas Grotesk Text Pro" panose="020B0504020202020204" pitchFamily="34" charset="0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212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7432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D776D5-AA2C-6CCA-1F21-09D12CED0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735" y="816428"/>
            <a:ext cx="7920821" cy="1538181"/>
          </a:xfrm>
        </p:spPr>
        <p:txBody>
          <a:bodyPr anchor="t">
            <a:normAutofit/>
          </a:bodyPr>
          <a:lstStyle/>
          <a:p>
            <a:r>
              <a:rPr lang="fr-FR" sz="3000" dirty="0">
                <a:solidFill>
                  <a:srgbClr val="FFFFFF"/>
                </a:solidFill>
              </a:rPr>
              <a:t>PREDICTING CYCLIST TRAFFIC IN PARIS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" y="898169"/>
            <a:ext cx="603146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07897"/>
            <a:ext cx="9144000" cy="163560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1C7348-632E-FCDD-5675-95EBC350D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3429000"/>
            <a:ext cx="7405822" cy="947285"/>
          </a:xfrm>
        </p:spPr>
        <p:txBody>
          <a:bodyPr anchor="b">
            <a:normAutofit/>
          </a:bodyPr>
          <a:lstStyle/>
          <a:p>
            <a:r>
              <a:rPr lang="fr-FR" sz="1800" dirty="0">
                <a:solidFill>
                  <a:srgbClr val="FFFFFF"/>
                </a:solidFill>
                <a:latin typeface="Century Gothic" panose="020B0502020202020204" pitchFamily="34" charset="0"/>
                <a:cs typeface="Gotu" pitchFamily="2" charset="77"/>
              </a:rPr>
              <a:t>Solal Zana &amp; Adam </a:t>
            </a:r>
            <a:r>
              <a:rPr lang="fr-FR" sz="1800" dirty="0" err="1">
                <a:solidFill>
                  <a:srgbClr val="FFFFFF"/>
                </a:solidFill>
                <a:latin typeface="Century Gothic" panose="020B0502020202020204" pitchFamily="34" charset="0"/>
                <a:cs typeface="Gotu" pitchFamily="2" charset="77"/>
              </a:rPr>
              <a:t>Berdah</a:t>
            </a:r>
            <a:endParaRPr lang="fr-FR" sz="1800" dirty="0">
              <a:solidFill>
                <a:srgbClr val="FFFFFF"/>
              </a:solidFill>
              <a:latin typeface="Century Gothic" panose="020B0502020202020204" pitchFamily="34" charset="0"/>
              <a:cs typeface="Gotu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000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212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9665A-15D4-4061-4330-245578216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DB298-E43E-8DBF-4E5A-3DA84B37B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735" y="816428"/>
            <a:ext cx="7920821" cy="1538181"/>
          </a:xfrm>
        </p:spPr>
        <p:txBody>
          <a:bodyPr anchor="t">
            <a:normAutofit/>
          </a:bodyPr>
          <a:lstStyle/>
          <a:p>
            <a:r>
              <a:rPr lang="fr-FR" sz="3000" dirty="0" err="1"/>
              <a:t>Thank</a:t>
            </a:r>
            <a:r>
              <a:rPr lang="fr-FR" sz="3000" dirty="0"/>
              <a:t> </a:t>
            </a:r>
            <a:r>
              <a:rPr lang="fr-FR" sz="3000" dirty="0" err="1"/>
              <a:t>you</a:t>
            </a:r>
            <a:r>
              <a:rPr lang="fr-FR" sz="3000" dirty="0"/>
              <a:t> for </a:t>
            </a:r>
            <a:r>
              <a:rPr lang="fr-FR" sz="3000" dirty="0" err="1"/>
              <a:t>your</a:t>
            </a:r>
            <a:r>
              <a:rPr lang="fr-FR" sz="3000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407564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212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1E558-415A-6A1A-30B6-71B13E4A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BA84F-FCD0-D85C-716D-E0DF4F6D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46647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 err="1"/>
              <a:t>Sommaire</a:t>
            </a:r>
            <a:endParaRPr lang="en-US" sz="3000" cap="all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15B4D3-390B-3CB9-A41D-B75386B3DC04}"/>
              </a:ext>
            </a:extLst>
          </p:cNvPr>
          <p:cNvSpPr txBox="1"/>
          <p:nvPr/>
        </p:nvSpPr>
        <p:spPr>
          <a:xfrm>
            <a:off x="1133061" y="1500523"/>
            <a:ext cx="4763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AutoNum type="romanUcPeriod"/>
            </a:pPr>
            <a:r>
              <a:rPr lang="fr-FR" sz="2100" b="1" dirty="0"/>
              <a:t>Project </a:t>
            </a:r>
            <a:r>
              <a:rPr lang="fr-FR" sz="2100" b="1" dirty="0" err="1"/>
              <a:t>Presentation</a:t>
            </a:r>
            <a:endParaRPr lang="fr-FR" sz="2100" b="1" dirty="0"/>
          </a:p>
          <a:p>
            <a:pPr marL="428625" indent="-428625">
              <a:buAutoNum type="romanUcPeriod"/>
            </a:pPr>
            <a:r>
              <a:rPr lang="fr-FR" sz="2100" b="1" dirty="0"/>
              <a:t>EDA &amp; </a:t>
            </a:r>
            <a:r>
              <a:rPr lang="fr-FR" sz="2100" b="1" dirty="0" err="1"/>
              <a:t>Preprocessing</a:t>
            </a:r>
            <a:endParaRPr lang="fr-FR" sz="2100" b="1" dirty="0"/>
          </a:p>
          <a:p>
            <a:pPr marL="428625" indent="-428625">
              <a:buAutoNum type="romanUcPeriod"/>
            </a:pPr>
            <a:r>
              <a:rPr lang="fr-FR" sz="2100" b="1" dirty="0"/>
              <a:t>Model </a:t>
            </a:r>
            <a:r>
              <a:rPr lang="fr-FR" sz="2100" b="1" dirty="0" err="1"/>
              <a:t>Selection</a:t>
            </a:r>
            <a:endParaRPr lang="fr-FR" sz="2100" b="1" dirty="0"/>
          </a:p>
          <a:p>
            <a:pPr marL="428625" indent="-428625">
              <a:buAutoNum type="romanUcPeriod"/>
            </a:pPr>
            <a:r>
              <a:rPr lang="fr-FR" sz="2100" b="1" dirty="0"/>
              <a:t>Evaluation of the final model</a:t>
            </a:r>
          </a:p>
          <a:p>
            <a:pPr marL="428625" indent="-428625">
              <a:buAutoNum type="romanUcPeriod"/>
            </a:pPr>
            <a:r>
              <a:rPr lang="fr-FR" sz="2100" b="1" dirty="0"/>
              <a:t>Future </a:t>
            </a:r>
            <a:r>
              <a:rPr lang="fr-FR" sz="2100" b="1" dirty="0" err="1"/>
              <a:t>Research</a:t>
            </a:r>
            <a:endParaRPr lang="fr-FR" sz="2100" b="1" dirty="0"/>
          </a:p>
          <a:p>
            <a:pPr marL="428625" indent="-428625">
              <a:buAutoNum type="romanUcPeriod"/>
            </a:pPr>
            <a:r>
              <a:rPr lang="fr-FR" sz="2100" b="1" dirty="0"/>
              <a:t>Conclusion</a:t>
            </a:r>
          </a:p>
          <a:p>
            <a:pPr marL="428625" indent="-428625">
              <a:buAutoNum type="romanUcPeriod"/>
            </a:pPr>
            <a:endParaRPr lang="fr-FR" sz="2100" b="1" dirty="0"/>
          </a:p>
          <a:p>
            <a:endParaRPr lang="fr-FR" sz="21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2476A3-82A5-011D-8081-98B11716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C004-557D-1249-41FE-350B1654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DA6D1-DB0C-A2B1-B040-C0D75A10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I. PROJECT PRESENTATION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261377-7A13-F62C-9991-2009918D0028}"/>
              </a:ext>
            </a:extLst>
          </p:cNvPr>
          <p:cNvSpPr txBox="1"/>
          <p:nvPr/>
        </p:nvSpPr>
        <p:spPr>
          <a:xfrm>
            <a:off x="789109" y="1570383"/>
            <a:ext cx="4655762" cy="196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b="1" dirty="0">
                <a:latin typeface="Century Gothic" panose="020B0502020202020204" pitchFamily="34" charset="0"/>
              </a:rPr>
              <a:t>GOAL</a:t>
            </a:r>
            <a:r>
              <a:rPr lang="fr-FR" sz="1013" dirty="0">
                <a:latin typeface="Century Gothic" panose="020B0502020202020204" pitchFamily="34" charset="0"/>
              </a:rPr>
              <a:t>: </a:t>
            </a:r>
            <a:r>
              <a:rPr lang="fr-FR" sz="1013" dirty="0" err="1">
                <a:latin typeface="Century Gothic" panose="020B0502020202020204" pitchFamily="34" charset="0"/>
              </a:rPr>
              <a:t>Predict</a:t>
            </a:r>
            <a:r>
              <a:rPr lang="fr-FR" sz="1013" dirty="0">
                <a:latin typeface="Century Gothic" panose="020B0502020202020204" pitchFamily="34" charset="0"/>
              </a:rPr>
              <a:t> bike count at a </a:t>
            </a:r>
            <a:r>
              <a:rPr lang="fr-FR" sz="1013" dirty="0" err="1">
                <a:latin typeface="Century Gothic" panose="020B0502020202020204" pitchFamily="34" charset="0"/>
              </a:rPr>
              <a:t>given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hour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across</a:t>
            </a:r>
            <a:r>
              <a:rPr lang="fr-FR" sz="1013" dirty="0">
                <a:latin typeface="Century Gothic" panose="020B0502020202020204" pitchFamily="34" charset="0"/>
              </a:rPr>
              <a:t> 56 </a:t>
            </a:r>
            <a:r>
              <a:rPr lang="fr-FR" sz="1013" dirty="0" err="1">
                <a:latin typeface="Century Gothic" panose="020B0502020202020204" pitchFamily="34" charset="0"/>
              </a:rPr>
              <a:t>counters</a:t>
            </a:r>
            <a:r>
              <a:rPr lang="fr-FR" sz="1013" dirty="0">
                <a:latin typeface="Century Gothic" panose="020B0502020202020204" pitchFamily="34" charset="0"/>
              </a:rPr>
              <a:t> in Paris.</a:t>
            </a:r>
          </a:p>
          <a:p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b="1" dirty="0">
                <a:latin typeface="Century Gothic" panose="020B0502020202020204" pitchFamily="34" charset="0"/>
              </a:rPr>
              <a:t>METRIC</a:t>
            </a:r>
            <a:r>
              <a:rPr lang="fr-FR" sz="1013" dirty="0">
                <a:latin typeface="Century Gothic" panose="020B0502020202020204" pitchFamily="34" charset="0"/>
              </a:rPr>
              <a:t>: Root </a:t>
            </a:r>
            <a:r>
              <a:rPr lang="fr-FR" sz="1013" dirty="0" err="1">
                <a:latin typeface="Century Gothic" panose="020B0502020202020204" pitchFamily="34" charset="0"/>
              </a:rPr>
              <a:t>mean</a:t>
            </a:r>
            <a:r>
              <a:rPr lang="fr-FR" sz="1013" dirty="0">
                <a:latin typeface="Century Gothic" panose="020B0502020202020204" pitchFamily="34" charset="0"/>
              </a:rPr>
              <a:t> square </a:t>
            </a:r>
            <a:r>
              <a:rPr lang="fr-FR" sz="1013" dirty="0" err="1">
                <a:latin typeface="Century Gothic" panose="020B0502020202020204" pitchFamily="34" charset="0"/>
              </a:rPr>
              <a:t>error</a:t>
            </a:r>
            <a:r>
              <a:rPr lang="fr-FR" sz="1013" dirty="0">
                <a:latin typeface="Century Gothic" panose="020B0502020202020204" pitchFamily="34" charset="0"/>
              </a:rPr>
              <a:t> (RMSE)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b="1" dirty="0">
                <a:latin typeface="Century Gothic" panose="020B0502020202020204" pitchFamily="34" charset="0"/>
              </a:rPr>
              <a:t>TIMEFRAME</a:t>
            </a:r>
            <a:r>
              <a:rPr lang="fr-FR" sz="1013" dirty="0">
                <a:latin typeface="Century Gothic" panose="020B0502020202020204" pitchFamily="34" charset="0"/>
              </a:rPr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Training data: </a:t>
            </a:r>
            <a:r>
              <a:rPr lang="fr-FR" sz="1013" dirty="0" err="1">
                <a:latin typeface="Century Gothic" panose="020B0502020202020204" pitchFamily="34" charset="0"/>
              </a:rPr>
              <a:t>September</a:t>
            </a:r>
            <a:r>
              <a:rPr lang="fr-FR" sz="1013" dirty="0">
                <a:latin typeface="Century Gothic" panose="020B0502020202020204" pitchFamily="34" charset="0"/>
              </a:rPr>
              <a:t> 1st, 2020 – </a:t>
            </a:r>
            <a:r>
              <a:rPr lang="fr-FR" sz="1013" dirty="0" err="1">
                <a:latin typeface="Century Gothic" panose="020B0502020202020204" pitchFamily="34" charset="0"/>
              </a:rPr>
              <a:t>September</a:t>
            </a:r>
            <a:r>
              <a:rPr lang="fr-FR" sz="1013" dirty="0">
                <a:latin typeface="Century Gothic" panose="020B0502020202020204" pitchFamily="34" charset="0"/>
              </a:rPr>
              <a:t> 9th, 2021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Public Test data: </a:t>
            </a:r>
            <a:r>
              <a:rPr lang="fr-FR" sz="1013" dirty="0" err="1">
                <a:latin typeface="Century Gothic" panose="020B0502020202020204" pitchFamily="34" charset="0"/>
              </a:rPr>
              <a:t>September</a:t>
            </a:r>
            <a:r>
              <a:rPr lang="fr-FR" sz="1013" dirty="0">
                <a:latin typeface="Century Gothic" panose="020B0502020202020204" pitchFamily="34" charset="0"/>
              </a:rPr>
              <a:t> 10th, 2021 – </a:t>
            </a:r>
            <a:r>
              <a:rPr lang="fr-FR" sz="1013" dirty="0" err="1">
                <a:latin typeface="Century Gothic" panose="020B0502020202020204" pitchFamily="34" charset="0"/>
              </a:rPr>
              <a:t>October</a:t>
            </a:r>
            <a:r>
              <a:rPr lang="fr-FR" sz="1013" dirty="0">
                <a:latin typeface="Century Gothic" panose="020B0502020202020204" pitchFamily="34" charset="0"/>
              </a:rPr>
              <a:t> 18th, 2021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b="1" dirty="0">
                <a:latin typeface="Century Gothic" panose="020B0502020202020204" pitchFamily="34" charset="0"/>
              </a:rPr>
              <a:t>DATA</a:t>
            </a:r>
            <a:r>
              <a:rPr lang="fr-FR" sz="1013" dirty="0">
                <a:latin typeface="Century Gothic" panose="020B0502020202020204" pitchFamily="34" charset="0"/>
              </a:rPr>
              <a:t>: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training </a:t>
            </a:r>
            <a:r>
              <a:rPr lang="fr-FR" sz="1013" dirty="0" err="1">
                <a:latin typeface="Century Gothic" panose="020B0502020202020204" pitchFamily="34" charset="0"/>
              </a:rPr>
              <a:t>dataset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partly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fursnihed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Testing</a:t>
            </a:r>
            <a:r>
              <a:rPr lang="fr-FR" sz="1013" dirty="0">
                <a:latin typeface="Century Gothic" panose="020B0502020202020204" pitchFamily="34" charset="0"/>
              </a:rPr>
              <a:t> set: 50% public, 50% </a:t>
            </a:r>
            <a:r>
              <a:rPr lang="fr-FR" sz="1013" dirty="0" err="1">
                <a:latin typeface="Century Gothic" panose="020B0502020202020204" pitchFamily="34" charset="0"/>
              </a:rPr>
              <a:t>private</a:t>
            </a:r>
            <a:r>
              <a:rPr lang="fr-FR" sz="1013" dirty="0">
                <a:latin typeface="Century Gothic" panose="020B0502020202020204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2B9CB3-F49F-37F1-D97C-90B8B084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3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ED06-4BF5-CEDC-B563-367EC553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D3347-B0C0-5938-2E87-57EE15AF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II. EDA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8771C5-4DF0-8829-F768-247CC3447C9F}"/>
              </a:ext>
            </a:extLst>
          </p:cNvPr>
          <p:cNvSpPr txBox="1"/>
          <p:nvPr/>
        </p:nvSpPr>
        <p:spPr>
          <a:xfrm>
            <a:off x="293779" y="1713800"/>
            <a:ext cx="3516027" cy="1983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</a:pPr>
            <a:r>
              <a:rPr lang="fr-FR" sz="2100" b="1" dirty="0">
                <a:latin typeface="Century Gothic" panose="020B0502020202020204" pitchFamily="34" charset="0"/>
              </a:rPr>
              <a:t>ADDING EXTERNAL DATA</a:t>
            </a:r>
          </a:p>
          <a:p>
            <a:pPr>
              <a:spcBef>
                <a:spcPts val="450"/>
              </a:spcBef>
            </a:pPr>
            <a:endParaRPr lang="fr-FR" sz="1013" b="1" dirty="0">
              <a:latin typeface="Century Gothic" panose="020B0502020202020204" pitchFamily="34" charset="0"/>
            </a:endParaRPr>
          </a:p>
          <a:p>
            <a:pPr>
              <a:spcBef>
                <a:spcPts val="450"/>
              </a:spcBef>
            </a:pPr>
            <a:r>
              <a:rPr lang="fr-FR" sz="1013" b="1" u="sng" dirty="0">
                <a:latin typeface="Century Gothic" panose="020B0502020202020204" pitchFamily="34" charset="0"/>
              </a:rPr>
              <a:t>Exploration: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Checked</a:t>
            </a:r>
            <a:r>
              <a:rPr lang="fr-FR" sz="1013" dirty="0">
                <a:latin typeface="Century Gothic" panose="020B0502020202020204" pitchFamily="34" charset="0"/>
              </a:rPr>
              <a:t> proportion of </a:t>
            </a:r>
            <a:r>
              <a:rPr lang="fr-FR" sz="1013" dirty="0" err="1">
                <a:latin typeface="Century Gothic" panose="020B0502020202020204" pitchFamily="34" charset="0"/>
              </a:rPr>
              <a:t>missing</a:t>
            </a:r>
            <a:r>
              <a:rPr lang="fr-FR" sz="1013" dirty="0">
                <a:latin typeface="Century Gothic" panose="020B0502020202020204" pitchFamily="34" charset="0"/>
              </a:rPr>
              <a:t> and unique values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Plotted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relationships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between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features</a:t>
            </a:r>
            <a:r>
              <a:rPr lang="fr-FR" sz="1013" dirty="0">
                <a:latin typeface="Century Gothic" panose="020B0502020202020204" pitchFamily="34" charset="0"/>
              </a:rPr>
              <a:t> and </a:t>
            </a:r>
            <a:r>
              <a:rPr lang="fr-FR" sz="1013" dirty="0" err="1">
                <a:latin typeface="Century Gothic" panose="020B0502020202020204" pitchFamily="34" charset="0"/>
              </a:rPr>
              <a:t>target</a:t>
            </a: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Checked</a:t>
            </a:r>
            <a:r>
              <a:rPr lang="fr-FR" sz="1013" dirty="0">
                <a:latin typeface="Century Gothic" panose="020B0502020202020204" pitchFamily="34" charset="0"/>
              </a:rPr>
              <a:t> the </a:t>
            </a:r>
            <a:r>
              <a:rPr lang="fr-FR" sz="1013" dirty="0" err="1">
                <a:latin typeface="Century Gothic" panose="020B0502020202020204" pitchFamily="34" charset="0"/>
              </a:rPr>
              <a:t>correlation</a:t>
            </a:r>
            <a:r>
              <a:rPr lang="fr-FR" sz="1013" dirty="0">
                <a:latin typeface="Century Gothic" panose="020B0502020202020204" pitchFamily="34" charset="0"/>
              </a:rPr>
              <a:t> 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</p:txBody>
      </p:sp>
      <p:pic>
        <p:nvPicPr>
          <p:cNvPr id="7" name="Image 6" descr="Une image contenant texte, Tracé, ligne, capture d’écran&#10;&#10;Description générée automatiquement">
            <a:extLst>
              <a:ext uri="{FF2B5EF4-FFF2-40B4-BE49-F238E27FC236}">
                <a16:creationId xmlns:a16="http://schemas.microsoft.com/office/drawing/2014/main" id="{131C150A-B908-FC00-9B95-57FFFFCC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01" y="239343"/>
            <a:ext cx="4142882" cy="2165123"/>
          </a:xfrm>
          <a:prstGeom prst="rect">
            <a:avLst/>
          </a:prstGeom>
        </p:spPr>
      </p:pic>
      <p:pic>
        <p:nvPicPr>
          <p:cNvPr id="9" name="Image 8" descr="Une image contenant texte, capture d’écran, motif, ligne&#10;&#10;Description générée automatiquement">
            <a:extLst>
              <a:ext uri="{FF2B5EF4-FFF2-40B4-BE49-F238E27FC236}">
                <a16:creationId xmlns:a16="http://schemas.microsoft.com/office/drawing/2014/main" id="{36281D1D-2D14-387A-BD8F-7384F8B9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94" y="2495520"/>
            <a:ext cx="3562589" cy="258900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274B33-6313-51AB-FC32-00D7CF1A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1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0128-5919-2C7B-B41B-E6275155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78205-AB1A-A7E8-BD72-4F63AC9C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II. EDA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9A89CC-3B97-6B44-2706-309FBB80B35E}"/>
              </a:ext>
            </a:extLst>
          </p:cNvPr>
          <p:cNvSpPr txBox="1"/>
          <p:nvPr/>
        </p:nvSpPr>
        <p:spPr>
          <a:xfrm>
            <a:off x="662500" y="1438252"/>
            <a:ext cx="3828612" cy="2578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</a:pPr>
            <a:r>
              <a:rPr lang="fr-FR" sz="2100" b="1" dirty="0">
                <a:latin typeface="Century Gothic" panose="020B0502020202020204" pitchFamily="34" charset="0"/>
              </a:rPr>
              <a:t>ADDING EXTERNAL DATA</a:t>
            </a:r>
          </a:p>
          <a:p>
            <a:pPr>
              <a:spcBef>
                <a:spcPts val="450"/>
              </a:spcBef>
            </a:pPr>
            <a:endParaRPr lang="fr-FR" sz="1013" b="1" dirty="0">
              <a:latin typeface="Century Gothic" panose="020B0502020202020204" pitchFamily="34" charset="0"/>
            </a:endParaRPr>
          </a:p>
          <a:p>
            <a:pPr>
              <a:spcBef>
                <a:spcPts val="450"/>
              </a:spcBef>
            </a:pPr>
            <a:r>
              <a:rPr lang="fr-FR" sz="1013" b="1" u="sng" dirty="0" err="1">
                <a:latin typeface="Century Gothic" panose="020B0502020202020204" pitchFamily="34" charset="0"/>
              </a:rPr>
              <a:t>Cleaning</a:t>
            </a:r>
            <a:r>
              <a:rPr lang="fr-FR" sz="1013" b="1" dirty="0">
                <a:latin typeface="Century Gothic" panose="020B0502020202020204" pitchFamily="34" charset="0"/>
              </a:rPr>
              <a:t>: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Missing</a:t>
            </a:r>
            <a:r>
              <a:rPr lang="fr-FR" sz="1013" dirty="0">
                <a:latin typeface="Century Gothic" panose="020B0502020202020204" pitchFamily="34" charset="0"/>
              </a:rPr>
              <a:t> values</a:t>
            </a:r>
          </a:p>
          <a:p>
            <a:pPr marL="557213" lvl="1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Deleted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columns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containing</a:t>
            </a:r>
            <a:r>
              <a:rPr lang="fr-FR" sz="1013" dirty="0">
                <a:latin typeface="Century Gothic" panose="020B0502020202020204" pitchFamily="34" charset="0"/>
              </a:rPr>
              <a:t> &gt; 10% </a:t>
            </a:r>
            <a:r>
              <a:rPr lang="fr-FR" sz="1013" dirty="0" err="1">
                <a:latin typeface="Century Gothic" panose="020B0502020202020204" pitchFamily="34" charset="0"/>
              </a:rPr>
              <a:t>missing</a:t>
            </a:r>
            <a:r>
              <a:rPr lang="fr-FR" sz="1013" dirty="0">
                <a:latin typeface="Century Gothic" panose="020B0502020202020204" pitchFamily="34" charset="0"/>
              </a:rPr>
              <a:t> values</a:t>
            </a:r>
          </a:p>
          <a:p>
            <a:pPr marL="557213" lvl="1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Replaced</a:t>
            </a:r>
            <a:r>
              <a:rPr lang="fr-FR" sz="1013" dirty="0">
                <a:latin typeface="Century Gothic" panose="020B0502020202020204" pitchFamily="34" charset="0"/>
              </a:rPr>
              <a:t> the </a:t>
            </a:r>
            <a:r>
              <a:rPr lang="fr-FR" sz="1013" dirty="0" err="1">
                <a:latin typeface="Century Gothic" panose="020B0502020202020204" pitchFamily="34" charset="0"/>
              </a:rPr>
              <a:t>rest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with</a:t>
            </a:r>
            <a:r>
              <a:rPr lang="fr-FR" sz="1013" dirty="0">
                <a:latin typeface="Century Gothic" panose="020B0502020202020204" pitchFamily="34" charset="0"/>
              </a:rPr>
              <a:t> the </a:t>
            </a:r>
            <a:r>
              <a:rPr lang="fr-FR" sz="1013" dirty="0" err="1">
                <a:latin typeface="Century Gothic" panose="020B0502020202020204" pitchFamily="34" charset="0"/>
              </a:rPr>
              <a:t>median</a:t>
            </a: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Deleted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columns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with</a:t>
            </a:r>
            <a:r>
              <a:rPr lang="fr-FR" sz="1013" dirty="0">
                <a:latin typeface="Century Gothic" panose="020B0502020202020204" pitchFamily="34" charset="0"/>
              </a:rPr>
              <a:t> a single value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Deleted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some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highly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correlated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columns</a:t>
            </a: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F2B8019-3D56-A8A4-E281-9D7D106D98F6}"/>
              </a:ext>
            </a:extLst>
          </p:cNvPr>
          <p:cNvSpPr txBox="1"/>
          <p:nvPr/>
        </p:nvSpPr>
        <p:spPr>
          <a:xfrm>
            <a:off x="5589270" y="2044186"/>
            <a:ext cx="4573758" cy="134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fr-FR" sz="1013" b="1" u="sng" dirty="0">
                <a:latin typeface="Century Gothic" panose="020B0502020202020204" pitchFamily="34" charset="0"/>
              </a:rPr>
              <a:t>Added </a:t>
            </a:r>
            <a:r>
              <a:rPr lang="fr-FR" sz="1013" b="1" u="sng" dirty="0" err="1">
                <a:latin typeface="Century Gothic" panose="020B0502020202020204" pitchFamily="34" charset="0"/>
              </a:rPr>
              <a:t>features</a:t>
            </a:r>
            <a:r>
              <a:rPr lang="fr-FR" sz="1013" b="1" u="sng" dirty="0">
                <a:latin typeface="Century Gothic" panose="020B0502020202020204" pitchFamily="34" charset="0"/>
              </a:rPr>
              <a:t>: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French </a:t>
            </a:r>
            <a:r>
              <a:rPr lang="fr-FR" sz="1013" dirty="0" err="1">
                <a:latin typeface="Century Gothic" panose="020B0502020202020204" pitchFamily="34" charset="0"/>
              </a:rPr>
              <a:t>school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holidays</a:t>
            </a:r>
            <a:r>
              <a:rPr lang="fr-FR" sz="1013" dirty="0">
                <a:latin typeface="Century Gothic" panose="020B0502020202020204" pitchFamily="34" charset="0"/>
              </a:rPr>
              <a:t> (zone C)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Bank </a:t>
            </a:r>
            <a:r>
              <a:rPr lang="fr-FR" sz="1013" dirty="0" err="1">
                <a:latin typeface="Century Gothic" panose="020B0502020202020204" pitchFamily="34" charset="0"/>
              </a:rPr>
              <a:t>holidays</a:t>
            </a: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Quarantines</a:t>
            </a: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Seasons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Distance </a:t>
            </a:r>
            <a:r>
              <a:rPr lang="fr-FR" sz="1013" dirty="0" err="1">
                <a:latin typeface="Century Gothic" panose="020B0502020202020204" pitchFamily="34" charset="0"/>
              </a:rPr>
              <a:t>from</a:t>
            </a:r>
            <a:r>
              <a:rPr lang="fr-FR" sz="1013" dirty="0">
                <a:latin typeface="Century Gothic" panose="020B0502020202020204" pitchFamily="34" charset="0"/>
              </a:rPr>
              <a:t> city center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2D77671-A802-7414-648A-26402B83F917}"/>
              </a:ext>
            </a:extLst>
          </p:cNvPr>
          <p:cNvSpPr txBox="1"/>
          <p:nvPr/>
        </p:nvSpPr>
        <p:spPr>
          <a:xfrm>
            <a:off x="789110" y="4381365"/>
            <a:ext cx="40318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13" b="1" dirty="0">
                <a:latin typeface="Century Gothic" panose="020B0502020202020204" pitchFamily="34" charset="0"/>
              </a:rPr>
              <a:t>ISSUE: </a:t>
            </a:r>
            <a:r>
              <a:rPr lang="fr-FR" sz="1013" b="1" dirty="0" err="1">
                <a:latin typeface="Century Gothic" panose="020B0502020202020204" pitchFamily="34" charset="0"/>
              </a:rPr>
              <a:t>merging</a:t>
            </a:r>
            <a:r>
              <a:rPr lang="fr-FR" sz="1013" b="1" dirty="0">
                <a:latin typeface="Century Gothic" panose="020B0502020202020204" pitchFamily="34" charset="0"/>
              </a:rPr>
              <a:t> </a:t>
            </a:r>
            <a:r>
              <a:rPr lang="fr-FR" sz="1013" b="1" dirty="0" err="1">
                <a:latin typeface="Century Gothic" panose="020B0502020202020204" pitchFamily="34" charset="0"/>
              </a:rPr>
              <a:t>both</a:t>
            </a:r>
            <a:r>
              <a:rPr lang="fr-FR" sz="1013" b="1" dirty="0">
                <a:latin typeface="Century Gothic" panose="020B0502020202020204" pitchFamily="34" charset="0"/>
              </a:rPr>
              <a:t> </a:t>
            </a:r>
            <a:r>
              <a:rPr lang="fr-FR" sz="1013" b="1" dirty="0" err="1">
                <a:latin typeface="Century Gothic" panose="020B0502020202020204" pitchFamily="34" charset="0"/>
              </a:rPr>
              <a:t>datasets</a:t>
            </a:r>
            <a:r>
              <a:rPr lang="fr-FR" sz="1013" b="1" dirty="0">
                <a:latin typeface="Century Gothic" panose="020B0502020202020204" pitchFamily="34" charset="0"/>
              </a:rPr>
              <a:t> gave a </a:t>
            </a:r>
            <a:r>
              <a:rPr lang="fr-FR" sz="1013" b="1" dirty="0" err="1">
                <a:latin typeface="Century Gothic" panose="020B0502020202020204" pitchFamily="34" charset="0"/>
              </a:rPr>
              <a:t>huge</a:t>
            </a:r>
            <a:r>
              <a:rPr lang="fr-FR" sz="1013" b="1" dirty="0">
                <a:latin typeface="Century Gothic" panose="020B0502020202020204" pitchFamily="34" charset="0"/>
              </a:rPr>
              <a:t> </a:t>
            </a:r>
            <a:r>
              <a:rPr lang="fr-FR" sz="1013" b="1" dirty="0" err="1">
                <a:latin typeface="Century Gothic" panose="020B0502020202020204" pitchFamily="34" charset="0"/>
              </a:rPr>
              <a:t>error</a:t>
            </a:r>
            <a:r>
              <a:rPr lang="fr-FR" sz="1013" b="1" dirty="0">
                <a:latin typeface="Century Gothic" panose="020B0502020202020204" pitchFamily="34" charset="0"/>
              </a:rPr>
              <a:t> (RMSE </a:t>
            </a:r>
            <a:r>
              <a:rPr lang="fr-FR" sz="1013" b="1" dirty="0">
                <a:solidFill>
                  <a:srgbClr val="040C28"/>
                </a:solidFill>
                <a:latin typeface="Century Gothic" panose="020B0502020202020204" pitchFamily="34" charset="0"/>
              </a:rPr>
              <a:t>≈ 2.15)</a:t>
            </a:r>
            <a:endParaRPr lang="fr-FR" sz="1013" b="1" dirty="0">
              <a:latin typeface="Century Gothic" panose="020B0502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82EADA-32EB-ED93-AA79-BECE851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CFBE-8A92-0A6A-61DE-86FD2ADC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104F8-285D-37E2-9556-FEA4964C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II. EDA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FE33A4-DEFC-CB1C-6015-DC1A1321776F}"/>
              </a:ext>
            </a:extLst>
          </p:cNvPr>
          <p:cNvSpPr txBox="1"/>
          <p:nvPr/>
        </p:nvSpPr>
        <p:spPr>
          <a:xfrm>
            <a:off x="1073980" y="1417150"/>
            <a:ext cx="1648208" cy="110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</a:pPr>
            <a:r>
              <a:rPr lang="fr-FR" sz="2100" b="1" dirty="0">
                <a:latin typeface="Century Gothic" panose="020B0502020202020204" pitchFamily="34" charset="0"/>
              </a:rPr>
              <a:t>ENCODING</a:t>
            </a:r>
            <a:endParaRPr lang="fr-FR" sz="2400" b="1" dirty="0">
              <a:latin typeface="Century Gothic" panose="020B0502020202020204" pitchFamily="34" charset="0"/>
            </a:endParaRPr>
          </a:p>
          <a:p>
            <a:pPr>
              <a:spcBef>
                <a:spcPts val="450"/>
              </a:spcBef>
            </a:pPr>
            <a:endParaRPr lang="fr-FR" sz="1013" b="1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EC61845-36D0-EB83-DAED-41F14AFD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63463"/>
              </p:ext>
            </p:extLst>
          </p:nvPr>
        </p:nvGraphicFramePr>
        <p:xfrm>
          <a:off x="1073980" y="2208680"/>
          <a:ext cx="5018993" cy="14173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16478">
                  <a:extLst>
                    <a:ext uri="{9D8B030D-6E8A-4147-A177-3AD203B41FA5}">
                      <a16:colId xmlns:a16="http://schemas.microsoft.com/office/drawing/2014/main" val="2706741646"/>
                    </a:ext>
                  </a:extLst>
                </a:gridCol>
                <a:gridCol w="1454785">
                  <a:extLst>
                    <a:ext uri="{9D8B030D-6E8A-4147-A177-3AD203B41FA5}">
                      <a16:colId xmlns:a16="http://schemas.microsoft.com/office/drawing/2014/main" val="788233017"/>
                    </a:ext>
                  </a:extLst>
                </a:gridCol>
                <a:gridCol w="1647730">
                  <a:extLst>
                    <a:ext uri="{9D8B030D-6E8A-4147-A177-3AD203B41FA5}">
                      <a16:colId xmlns:a16="http://schemas.microsoft.com/office/drawing/2014/main" val="2823052286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entury Gothic" panose="020B0502020202020204" pitchFamily="34" charset="0"/>
                        </a:rPr>
                        <a:t>Standard </a:t>
                      </a: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Scaler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One-Hot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Cyclical</a:t>
                      </a:r>
                      <a:r>
                        <a:rPr lang="fr-FR" sz="140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encoding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77534935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entury Gothic" panose="020B0502020202020204" pitchFamily="34" charset="0"/>
                        </a:rPr>
                        <a:t>All </a:t>
                      </a: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numerical</a:t>
                      </a:r>
                      <a:r>
                        <a:rPr lang="fr-FR" sz="140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columns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Century Gothic" panose="020B0502020202020204" pitchFamily="34" charset="0"/>
                        </a:rPr>
                        <a:t>Counter </a:t>
                      </a: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name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Years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  <a:p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Weekday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Hour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latin typeface="Century Gothic" panose="020B0502020202020204" pitchFamily="34" charset="0"/>
                        </a:rPr>
                        <a:t>Day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Weekday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 err="1">
                          <a:latin typeface="Century Gothic" panose="020B0502020202020204" pitchFamily="34" charset="0"/>
                        </a:rPr>
                        <a:t>Month</a:t>
                      </a:r>
                      <a:endParaRPr lang="fr-FR" sz="140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34061375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76B08F-B525-4977-B66B-4BBBF1C8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9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62651-6AD9-49C4-CE0A-22DF4124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DC661-B2ED-2761-EF49-6FB199C1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873072" cy="603137"/>
          </a:xfrm>
        </p:spPr>
        <p:txBody>
          <a:bodyPr vert="horz" lIns="68580" tIns="34290" rIns="68580" bIns="34290" rtlCol="0" anchor="t">
            <a:normAutofit fontScale="90000"/>
          </a:bodyPr>
          <a:lstStyle/>
          <a:p>
            <a:r>
              <a:rPr lang="en-US" sz="3000" cap="all" dirty="0"/>
              <a:t>IV. MODEL EXPERIMENTATION &amp; SELECTION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4DADA-0ECE-AF32-5F82-49F38344B3E9}"/>
              </a:ext>
            </a:extLst>
          </p:cNvPr>
          <p:cNvSpPr txBox="1"/>
          <p:nvPr/>
        </p:nvSpPr>
        <p:spPr>
          <a:xfrm>
            <a:off x="254535" y="1687970"/>
            <a:ext cx="86349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Models tested: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Ridge Regression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Random Forest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 err="1">
                <a:latin typeface="Century Gothic" panose="020B0502020202020204" pitchFamily="34" charset="0"/>
              </a:rPr>
              <a:t>XGBoost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 err="1">
                <a:latin typeface="Century Gothic" panose="020B0502020202020204" pitchFamily="34" charset="0"/>
              </a:rPr>
              <a:t>Catboost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 err="1">
                <a:latin typeface="Century Gothic" panose="020B0502020202020204" pitchFamily="34" charset="0"/>
              </a:rPr>
              <a:t>LightGBM</a:t>
            </a:r>
            <a:endParaRPr lang="en-US" sz="1500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Evaluated model performance on </a:t>
            </a:r>
            <a:r>
              <a:rPr lang="en-US" sz="1500" dirty="0" err="1">
                <a:latin typeface="Century Gothic" panose="020B0502020202020204" pitchFamily="34" charset="0"/>
              </a:rPr>
              <a:t>XGBoost</a:t>
            </a:r>
            <a:r>
              <a:rPr lang="en-US" sz="1500" dirty="0">
                <a:latin typeface="Century Gothic" panose="020B0502020202020204" pitchFamily="34" charset="0"/>
              </a:rPr>
              <a:t> using cross-validation and RMSE as metrics.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latin typeface="Century Gothic" panose="020B0502020202020204" pitchFamily="34" charset="0"/>
              </a:rPr>
              <a:t>Grid Search on the most </a:t>
            </a:r>
            <a:r>
              <a:rPr lang="en-US" sz="1500" dirty="0" err="1">
                <a:latin typeface="Century Gothic" panose="020B0502020202020204" pitchFamily="34" charset="0"/>
              </a:rPr>
              <a:t>probant</a:t>
            </a:r>
            <a:r>
              <a:rPr lang="en-US" sz="1500" dirty="0"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5E882-89D0-EBFC-4E20-EFE321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FA87A-514E-DB9C-69A1-70269C28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56C0F-4959-1C81-5EEA-5468EE49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V. EVALUATION OF FINAL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5C5EBD-FD0F-63DA-24F5-34C76C576478}"/>
              </a:ext>
            </a:extLst>
          </p:cNvPr>
          <p:cNvSpPr txBox="1"/>
          <p:nvPr/>
        </p:nvSpPr>
        <p:spPr>
          <a:xfrm>
            <a:off x="789109" y="1570383"/>
            <a:ext cx="3782891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13" dirty="0">
                <a:latin typeface="Century Gothic" panose="020B0502020202020204" pitchFamily="34" charset="0"/>
              </a:rPr>
              <a:t>OUR FINAL BEST RESULT:</a:t>
            </a:r>
          </a:p>
          <a:p>
            <a:endParaRPr lang="fr-FR" sz="1013" dirty="0">
              <a:latin typeface="Century Gothic" panose="020B0502020202020204" pitchFamily="34" charset="0"/>
            </a:endParaRPr>
          </a:p>
          <a:p>
            <a:endParaRPr lang="fr-FR" sz="1013" dirty="0">
              <a:latin typeface="Century Gothic" panose="020B0502020202020204" pitchFamily="34" charset="0"/>
            </a:endParaRPr>
          </a:p>
          <a:p>
            <a:endParaRPr lang="fr-FR" sz="1013" dirty="0">
              <a:latin typeface="Century Gothic" panose="020B0502020202020204" pitchFamily="34" charset="0"/>
            </a:endParaRPr>
          </a:p>
          <a:p>
            <a:endParaRPr lang="fr-FR" sz="1013" dirty="0">
              <a:latin typeface="Century Gothic" panose="020B0502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280078-0240-841C-385A-05186CF2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8</a:t>
            </a:fld>
            <a:endParaRPr lang="en-US"/>
          </a:p>
        </p:txBody>
      </p:sp>
      <p:pic>
        <p:nvPicPr>
          <p:cNvPr id="10" name="Image 9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CE9867D-FC03-7598-C1F0-7A043FF5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4" y="1565753"/>
            <a:ext cx="3782891" cy="2982664"/>
          </a:xfrm>
          <a:prstGeom prst="rect">
            <a:avLst/>
          </a:prstGeom>
        </p:spPr>
      </p:pic>
      <p:pic>
        <p:nvPicPr>
          <p:cNvPr id="14" name="Image 1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9E7D219-CED8-6BDE-4E9F-FA91FC72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3" y="2469260"/>
            <a:ext cx="4710421" cy="5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5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3434-0683-846D-E7B3-D9F2AAA6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4713D7-90A6-8307-3D7D-F7B2068F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9" y="808220"/>
            <a:ext cx="7469066" cy="51368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cap="all" dirty="0"/>
              <a:t>VI. Future research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E00E4C-3FBF-DD6D-B49B-76F2D8E6290C}"/>
              </a:ext>
            </a:extLst>
          </p:cNvPr>
          <p:cNvSpPr txBox="1"/>
          <p:nvPr/>
        </p:nvSpPr>
        <p:spPr>
          <a:xfrm>
            <a:off x="789110" y="1570383"/>
            <a:ext cx="5513369" cy="1495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Analysis</a:t>
            </a:r>
            <a:r>
              <a:rPr lang="fr-FR" sz="1013" dirty="0">
                <a:latin typeface="Century Gothic" panose="020B0502020202020204" pitchFamily="34" charset="0"/>
              </a:rPr>
              <a:t> of construction </a:t>
            </a:r>
            <a:r>
              <a:rPr lang="fr-FR" sz="1013" dirty="0" err="1">
                <a:latin typeface="Century Gothic" panose="020B0502020202020204" pitchFamily="34" charset="0"/>
              </a:rPr>
              <a:t>work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iin</a:t>
            </a:r>
            <a:r>
              <a:rPr lang="fr-FR" sz="1013" dirty="0">
                <a:latin typeface="Century Gothic" panose="020B0502020202020204" pitchFamily="34" charset="0"/>
              </a:rPr>
              <a:t> Paris </a:t>
            </a:r>
            <a:r>
              <a:rPr lang="fr-FR" sz="1013" dirty="0" err="1">
                <a:latin typeface="Century Gothic" panose="020B0502020202020204" pitchFamily="34" charset="0"/>
              </a:rPr>
              <a:t>from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additional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datasets</a:t>
            </a:r>
            <a:r>
              <a:rPr lang="fr-FR" sz="1013" dirty="0">
                <a:latin typeface="Century Gothic" panose="020B0502020202020204" pitchFamily="34" charset="0"/>
              </a:rPr>
              <a:t> 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Test </a:t>
            </a:r>
            <a:r>
              <a:rPr lang="fr-FR" sz="1013" dirty="0" err="1">
                <a:latin typeface="Century Gothic" panose="020B0502020202020204" pitchFamily="34" charset="0"/>
              </a:rPr>
              <a:t>other</a:t>
            </a:r>
            <a:r>
              <a:rPr lang="fr-FR" sz="1013" dirty="0">
                <a:latin typeface="Century Gothic" panose="020B0502020202020204" pitchFamily="34" charset="0"/>
              </a:rPr>
              <a:t> types of </a:t>
            </a:r>
            <a:r>
              <a:rPr lang="fr-FR" sz="1013" dirty="0" err="1">
                <a:latin typeface="Century Gothic" panose="020B0502020202020204" pitchFamily="34" charset="0"/>
              </a:rPr>
              <a:t>encoders</a:t>
            </a:r>
            <a:r>
              <a:rPr lang="fr-FR" sz="1013" dirty="0">
                <a:latin typeface="Century Gothic" panose="020B0502020202020204" pitchFamily="34" charset="0"/>
              </a:rPr>
              <a:t> ?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Century Gothic" panose="020B0502020202020204" pitchFamily="34" charset="0"/>
              </a:rPr>
              <a:t>Gap encoder or Target encoder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Integrating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additional</a:t>
            </a:r>
            <a:r>
              <a:rPr lang="fr-FR" sz="1013" dirty="0">
                <a:latin typeface="Century Gothic" panose="020B0502020202020204" pitchFamily="34" charset="0"/>
              </a:rPr>
              <a:t> data like </a:t>
            </a:r>
            <a:r>
              <a:rPr lang="fr-FR" sz="1013" dirty="0" err="1">
                <a:latin typeface="Century Gothic" panose="020B0502020202020204" pitchFamily="34" charset="0"/>
              </a:rPr>
              <a:t>geographical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traffic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density</a:t>
            </a:r>
            <a:r>
              <a:rPr lang="fr-FR" sz="1013" dirty="0">
                <a:latin typeface="Century Gothic" panose="020B0502020202020204" pitchFamily="34" charset="0"/>
              </a:rPr>
              <a:t> or </a:t>
            </a:r>
            <a:r>
              <a:rPr lang="fr-FR" sz="1013" dirty="0" err="1">
                <a:latin typeface="Century Gothic" panose="020B0502020202020204" pitchFamily="34" charset="0"/>
              </a:rPr>
              <a:t>inhabitants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  <a:r>
              <a:rPr lang="fr-FR" sz="1013" dirty="0" err="1">
                <a:latin typeface="Century Gothic" panose="020B0502020202020204" pitchFamily="34" charset="0"/>
              </a:rPr>
              <a:t>density</a:t>
            </a:r>
            <a:r>
              <a:rPr lang="fr-FR" sz="1013" dirty="0">
                <a:latin typeface="Century Gothic" panose="020B0502020202020204" pitchFamily="34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 err="1">
                <a:latin typeface="Century Gothic" panose="020B0502020202020204" pitchFamily="34" charset="0"/>
              </a:rPr>
              <a:t>Exploring</a:t>
            </a:r>
            <a:r>
              <a:rPr lang="fr-FR" sz="1013" dirty="0">
                <a:latin typeface="Century Gothic" panose="020B0502020202020204" pitchFamily="34" charset="0"/>
              </a:rPr>
              <a:t> neural networks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b="1" dirty="0">
              <a:latin typeface="Century Gothic" panose="020B0502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C638AC-5DE0-BD38-8BCE-F9AAD6EE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970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307</Words>
  <Application>Microsoft Macintosh PowerPoint</Application>
  <PresentationFormat>Affichage à l'écran (16:9)</PresentationFormat>
  <Paragraphs>95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Neue Haas Grotesk Text Pro</vt:lpstr>
      <vt:lpstr>BjornVTI</vt:lpstr>
      <vt:lpstr>PREDICTING CYCLIST TRAFFIC IN PARIS</vt:lpstr>
      <vt:lpstr>Sommaire</vt:lpstr>
      <vt:lpstr>I. PROJECT PRESENTATION</vt:lpstr>
      <vt:lpstr>II. EDA</vt:lpstr>
      <vt:lpstr>II. EDA</vt:lpstr>
      <vt:lpstr>II. EDA</vt:lpstr>
      <vt:lpstr>IV. MODEL EXPERIMENTATION &amp; SELECTION</vt:lpstr>
      <vt:lpstr>V. EVALUATION OF FINAL MODEL</vt:lpstr>
      <vt:lpstr>VI. Future research</vt:lpstr>
      <vt:lpstr>Thank you for your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SOLAL, NATHAN ZANA</dc:creator>
  <cp:keywords/>
  <dc:description/>
  <cp:lastModifiedBy>SOLAL, NATHAN ZANA</cp:lastModifiedBy>
  <cp:revision>7</cp:revision>
  <dcterms:created xsi:type="dcterms:W3CDTF">2024-12-19T15:30:24Z</dcterms:created>
  <dcterms:modified xsi:type="dcterms:W3CDTF">2024-12-19T23:05:12Z</dcterms:modified>
  <cp:category/>
</cp:coreProperties>
</file>